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66" r:id="rId3"/>
    <p:sldId id="263" r:id="rId4"/>
    <p:sldId id="267" r:id="rId5"/>
    <p:sldId id="269" r:id="rId6"/>
    <p:sldId id="259" r:id="rId7"/>
    <p:sldId id="258" r:id="rId8"/>
    <p:sldId id="260" r:id="rId9"/>
    <p:sldId id="261" r:id="rId10"/>
    <p:sldId id="268" r:id="rId11"/>
    <p:sldId id="262" r:id="rId12"/>
    <p:sldId id="271" r:id="rId13"/>
    <p:sldId id="27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D68"/>
    <a:srgbClr val="7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DCF70-22C3-48C7-BE9B-82E2A95D83FE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3B6CA-6172-4E6F-BE5F-E300E143CC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18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those who don’t know my name etc…</a:t>
            </a:r>
          </a:p>
          <a:p>
            <a:endParaRPr lang="en-GB" dirty="0"/>
          </a:p>
          <a:p>
            <a:r>
              <a:rPr lang="en-GB" dirty="0"/>
              <a:t>Aim to give a overview of project so far.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764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order to develop our skills and provide a proof of concept</a:t>
            </a:r>
          </a:p>
          <a:p>
            <a:endParaRPr lang="en-GB" dirty="0"/>
          </a:p>
          <a:p>
            <a:r>
              <a:rPr lang="en-GB" dirty="0"/>
              <a:t>Data from </a:t>
            </a:r>
            <a:r>
              <a:rPr lang="en-GB" dirty="0" err="1"/>
              <a:t>BiSON</a:t>
            </a:r>
            <a:endParaRPr lang="en-GB" dirty="0"/>
          </a:p>
          <a:p>
            <a:endParaRPr lang="en-GB" dirty="0"/>
          </a:p>
          <a:p>
            <a:r>
              <a:rPr lang="en-GB" dirty="0"/>
              <a:t>Initial guess using a python function , trial and error taking long time</a:t>
            </a:r>
          </a:p>
          <a:p>
            <a:r>
              <a:rPr lang="en-GB" dirty="0"/>
              <a:t>Pass through stan to see instant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651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LHS: Modelling an RGB star before priors were improved (WHY?)</a:t>
            </a:r>
          </a:p>
          <a:p>
            <a:endParaRPr lang="en-GB" dirty="0"/>
          </a:p>
          <a:p>
            <a:r>
              <a:rPr lang="en-GB" dirty="0"/>
              <a:t>RHS: Current situation, barebones working HBM that is able to process multiple stars at once. Fully hierarchical.</a:t>
            </a:r>
          </a:p>
          <a:p>
            <a:endParaRPr lang="en-GB" dirty="0"/>
          </a:p>
          <a:p>
            <a:r>
              <a:rPr lang="en-GB" dirty="0"/>
              <a:t>Convergence of model not finessed so [REVEAL seizure plot] fits are currently rather poor</a:t>
            </a:r>
          </a:p>
          <a:p>
            <a:endParaRPr lang="en-GB" dirty="0"/>
          </a:p>
          <a:p>
            <a:r>
              <a:rPr lang="en-GB" dirty="0"/>
              <a:t>Link into improvements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626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219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Improve convergence</a:t>
            </a:r>
          </a:p>
          <a:p>
            <a:endParaRPr lang="en-GB" dirty="0"/>
          </a:p>
          <a:p>
            <a:r>
              <a:rPr lang="en-GB" dirty="0"/>
              <a:t>Apply to large samples of RGB stars</a:t>
            </a:r>
          </a:p>
          <a:p>
            <a:endParaRPr lang="en-GB" dirty="0"/>
          </a:p>
          <a:p>
            <a:r>
              <a:rPr lang="en-GB" dirty="0"/>
              <a:t>Close up; thank you and open to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53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35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WHY is this project important: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Lack of existing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enrichment laws (even for spread of He)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use novel statistical methods to reduce err.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Impact on solar evolution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1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Analogy to musical instrument</a:t>
            </a:r>
          </a:p>
          <a:p>
            <a:endParaRPr lang="en-GB" dirty="0"/>
          </a:p>
          <a:p>
            <a:r>
              <a:rPr lang="en-GB" dirty="0"/>
              <a:t>Sun like oscillators – refer to figures on RHS and compare</a:t>
            </a:r>
          </a:p>
          <a:p>
            <a:endParaRPr lang="en-GB" dirty="0"/>
          </a:p>
          <a:p>
            <a:r>
              <a:rPr lang="en-GB" dirty="0"/>
              <a:t>How measurements are taken, missions such as TESS, GAIA and PLATO in future</a:t>
            </a:r>
          </a:p>
          <a:p>
            <a:endParaRPr lang="en-GB" dirty="0"/>
          </a:p>
          <a:p>
            <a:r>
              <a:rPr lang="en-GB" dirty="0"/>
              <a:t>Types of oscillations &amp; their causes</a:t>
            </a:r>
          </a:p>
          <a:p>
            <a:endParaRPr lang="en-GB" dirty="0"/>
          </a:p>
          <a:p>
            <a:r>
              <a:rPr lang="en-GB" dirty="0"/>
              <a:t>Different modes can provide us information on particular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98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features of images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Lower angular degree, deeper penetration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Higher radial degrees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Sensitivity changes according to acoustic radius, ability to see useful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79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figures: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UNITS!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Prominent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Link to </a:t>
            </a:r>
            <a:r>
              <a:rPr lang="en-GB" dirty="0" err="1"/>
              <a:t>Échelle</a:t>
            </a:r>
            <a:r>
              <a:rPr lang="en-GB" dirty="0"/>
              <a:t> of sun, showing curvature and ‘wiggles’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Link to Glitch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99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Crux of our analysis</a:t>
            </a:r>
          </a:p>
          <a:p>
            <a:endParaRPr lang="en-GB" dirty="0"/>
          </a:p>
          <a:p>
            <a:r>
              <a:rPr lang="en-GB" dirty="0"/>
              <a:t>Describe formation and impact on data</a:t>
            </a:r>
          </a:p>
          <a:p>
            <a:endParaRPr lang="en-GB" dirty="0"/>
          </a:p>
          <a:p>
            <a:r>
              <a:rPr lang="en-GB" dirty="0"/>
              <a:t>Why does the signal decay??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996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summary of Kepler mission</a:t>
            </a:r>
          </a:p>
          <a:p>
            <a:endParaRPr lang="en-GB" dirty="0"/>
          </a:p>
          <a:p>
            <a:r>
              <a:rPr lang="en-GB" dirty="0"/>
              <a:t>Why certain stars are used – reasoning!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31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we use HBM: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“Leverage the power of the ensemble in order to reduce uncertainty”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Computationally efficient for many variables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GIVE ANALOGY TO PARTY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DESCRIBE CYCLIC DIAGRAM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We will be using STAN – no </a:t>
            </a:r>
            <a:r>
              <a:rPr lang="en-GB" dirty="0" err="1"/>
              <a:t>u-turn</a:t>
            </a:r>
            <a:r>
              <a:rPr lang="en-GB" dirty="0"/>
              <a:t> sampler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B6CA-6172-4E6F-BE5F-E300E143CCC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82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7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70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16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7908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838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603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452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51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31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9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51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11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50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6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66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02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2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B092899-8B6A-4514-AE00-A6C0C045E9DF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A9B7322-4A07-47A3-8CB1-8ED409B2F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049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81EAD43-AC57-4D65-8E55-D15FA1929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2207029"/>
            <a:ext cx="9144000" cy="2676518"/>
          </a:xfrm>
        </p:spPr>
        <p:txBody>
          <a:bodyPr>
            <a:normAutofit/>
          </a:bodyPr>
          <a:lstStyle/>
          <a:p>
            <a:r>
              <a:rPr lang="en-GB" sz="4800" dirty="0"/>
              <a:t>Bayesian Hierarchical Modelling of</a:t>
            </a:r>
            <a:br>
              <a:rPr lang="en-GB" sz="4800" dirty="0"/>
            </a:br>
            <a:r>
              <a:rPr lang="en-GB" sz="4800" dirty="0"/>
              <a:t> Helium Signatures in </a:t>
            </a:r>
            <a:br>
              <a:rPr lang="en-GB" sz="4800" dirty="0"/>
            </a:br>
            <a:r>
              <a:rPr lang="en-GB" sz="4800" dirty="0"/>
              <a:t>Red Giant Stars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62C491E-368A-48A5-9A97-3E9A49DD3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1453004"/>
            <a:ext cx="9144000" cy="754025"/>
          </a:xfrm>
        </p:spPr>
        <p:txBody>
          <a:bodyPr>
            <a:normAutofit/>
          </a:bodyPr>
          <a:lstStyle/>
          <a:p>
            <a:r>
              <a:rPr lang="en-GB" sz="2400" dirty="0"/>
              <a:t>Daniel Williams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886849-9761-4204-AB2E-254EA666646F}"/>
              </a:ext>
            </a:extLst>
          </p:cNvPr>
          <p:cNvSpPr txBox="1">
            <a:spLocks/>
          </p:cNvSpPr>
          <p:nvPr/>
        </p:nvSpPr>
        <p:spPr>
          <a:xfrm>
            <a:off x="2209800" y="5728505"/>
            <a:ext cx="9144000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Partner: Joshua </a:t>
            </a:r>
            <a:r>
              <a:rPr lang="en-GB" sz="1800" dirty="0" err="1"/>
              <a:t>Cardrick</a:t>
            </a:r>
            <a:endParaRPr lang="en-GB" sz="1800" dirty="0"/>
          </a:p>
          <a:p>
            <a:r>
              <a:rPr lang="en-GB" sz="1800" dirty="0"/>
              <a:t>Supervisor: Guy Davies</a:t>
            </a:r>
          </a:p>
        </p:txBody>
      </p:sp>
    </p:spTree>
    <p:extLst>
      <p:ext uri="{BB962C8B-B14F-4D97-AF65-F5344CB8AC3E}">
        <p14:creationId xmlns:p14="http://schemas.microsoft.com/office/powerpoint/2010/main" val="345420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Modelling the Sun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78DC436-F944-4774-BAC2-FAF0124E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41" y="1825625"/>
            <a:ext cx="6546092" cy="4351338"/>
          </a:xfrm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8A09A3-E9E4-4B75-9662-2C77F81BEB2B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3CCCD-07BF-4FB8-913B-E136F365886A}"/>
              </a:ext>
            </a:extLst>
          </p:cNvPr>
          <p:cNvSpPr txBox="1"/>
          <p:nvPr/>
        </p:nvSpPr>
        <p:spPr>
          <a:xfrm>
            <a:off x="2964241" y="6181726"/>
            <a:ext cx="654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Fitting l=0 modes for the Sun using Stan. Own work.</a:t>
            </a:r>
          </a:p>
        </p:txBody>
      </p:sp>
    </p:spTree>
    <p:extLst>
      <p:ext uri="{BB962C8B-B14F-4D97-AF65-F5344CB8AC3E}">
        <p14:creationId xmlns:p14="http://schemas.microsoft.com/office/powerpoint/2010/main" val="97409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84B585A-A2E1-4D0B-8664-2A51387FAE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38" y="2539345"/>
            <a:ext cx="5033962" cy="2923898"/>
          </a:xfrm>
          <a:effectLst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Current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4AEE12-D7F0-4B49-812B-8517CCE2BB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27" y="2720341"/>
            <a:ext cx="3733333" cy="2561905"/>
          </a:xfrm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0EA8A-DAE3-463D-9ACC-9CC48764A846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5F6CF-930A-4EA7-83E7-BA7695BEC102}"/>
              </a:ext>
            </a:extLst>
          </p:cNvPr>
          <p:cNvSpPr txBox="1"/>
          <p:nvPr/>
        </p:nvSpPr>
        <p:spPr>
          <a:xfrm>
            <a:off x="1766327" y="5282246"/>
            <a:ext cx="3733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Fitting RGB modes. Own work.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30CCFE-3FB6-4ADF-81CD-9465069635C1}"/>
              </a:ext>
            </a:extLst>
          </p:cNvPr>
          <p:cNvSpPr txBox="1"/>
          <p:nvPr/>
        </p:nvSpPr>
        <p:spPr>
          <a:xfrm>
            <a:off x="6319838" y="5463243"/>
            <a:ext cx="5033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First look at applying HBM to multiple stars. Own work.</a:t>
            </a:r>
          </a:p>
        </p:txBody>
      </p:sp>
    </p:spTree>
    <p:extLst>
      <p:ext uri="{BB962C8B-B14F-4D97-AF65-F5344CB8AC3E}">
        <p14:creationId xmlns:p14="http://schemas.microsoft.com/office/powerpoint/2010/main" val="55363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2DDB8F-8C17-4A01-8975-2CEAA64BA0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38" y="2542719"/>
            <a:ext cx="5033962" cy="2917150"/>
          </a:xfrm>
          <a:effectLst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Current Progress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4AEE12-D7F0-4B49-812B-8517CCE2BB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27" y="2720341"/>
            <a:ext cx="3733333" cy="2561905"/>
          </a:xfrm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0EA8A-DAE3-463D-9ACC-9CC48764A846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C1CC6-4740-4FAE-B502-628E953B9C3E}"/>
              </a:ext>
            </a:extLst>
          </p:cNvPr>
          <p:cNvSpPr txBox="1"/>
          <p:nvPr/>
        </p:nvSpPr>
        <p:spPr>
          <a:xfrm>
            <a:off x="1766327" y="5282246"/>
            <a:ext cx="3733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Fitting RGB modes. Own work.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606A95-0CCC-40C8-ABE7-46E527863781}"/>
              </a:ext>
            </a:extLst>
          </p:cNvPr>
          <p:cNvSpPr txBox="1"/>
          <p:nvPr/>
        </p:nvSpPr>
        <p:spPr>
          <a:xfrm>
            <a:off x="6319838" y="5463243"/>
            <a:ext cx="5033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First look at applying HBM to multiple stars. Own work.</a:t>
            </a:r>
          </a:p>
        </p:txBody>
      </p:sp>
    </p:spTree>
    <p:extLst>
      <p:ext uri="{BB962C8B-B14F-4D97-AF65-F5344CB8AC3E}">
        <p14:creationId xmlns:p14="http://schemas.microsoft.com/office/powerpoint/2010/main" val="428507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36340-C147-4417-9773-138212D3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Aims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FC182-A4FD-4F9F-AA3F-53EBCFAB5F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Finesse convergence of model to reproduce mode frequencies accurately.</a:t>
            </a:r>
          </a:p>
          <a:p>
            <a:r>
              <a:rPr lang="en-GB" sz="2000" dirty="0"/>
              <a:t>Develop existing HBM to deal with larger datasets.</a:t>
            </a:r>
          </a:p>
          <a:p>
            <a:r>
              <a:rPr lang="en-GB" sz="2000" dirty="0"/>
              <a:t>Gain an estimate on the spread of helium enrichment throughout stars.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5031A-3620-422A-83AD-350B58972D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0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F52552-36C4-4E91-96DB-6F9A49E3EB04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</p:spTree>
    <p:extLst>
      <p:ext uri="{BB962C8B-B14F-4D97-AF65-F5344CB8AC3E}">
        <p14:creationId xmlns:p14="http://schemas.microsoft.com/office/powerpoint/2010/main" val="301962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AD43-D8B1-435C-963A-8E4E6BFB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9D34-1471-4016-B263-156E70DBB2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Project Overview &amp; Motivation</a:t>
            </a:r>
          </a:p>
          <a:p>
            <a:r>
              <a:rPr lang="en-GB" sz="2000" dirty="0"/>
              <a:t>Theory</a:t>
            </a:r>
          </a:p>
          <a:p>
            <a:pPr lvl="1"/>
            <a:r>
              <a:rPr lang="en-GB" sz="1800" dirty="0"/>
              <a:t>Asteroseismology</a:t>
            </a:r>
          </a:p>
          <a:p>
            <a:pPr lvl="1"/>
            <a:r>
              <a:rPr lang="en-GB" sz="1800" dirty="0"/>
              <a:t>Helium Glitch</a:t>
            </a:r>
          </a:p>
          <a:p>
            <a:r>
              <a:rPr lang="en-GB" sz="2000" dirty="0"/>
              <a:t>Data Source</a:t>
            </a:r>
          </a:p>
          <a:p>
            <a:r>
              <a:rPr lang="en-GB" sz="2000" dirty="0"/>
              <a:t>Methods</a:t>
            </a:r>
          </a:p>
          <a:p>
            <a:pPr lvl="1"/>
            <a:r>
              <a:rPr lang="en-GB" sz="1800" dirty="0"/>
              <a:t>HBM / Stan</a:t>
            </a:r>
          </a:p>
          <a:p>
            <a:pPr lvl="1"/>
            <a:r>
              <a:rPr lang="en-GB" sz="1800" dirty="0"/>
              <a:t>Modelling the Sun</a:t>
            </a:r>
          </a:p>
          <a:p>
            <a:pPr lvl="1"/>
            <a:r>
              <a:rPr lang="en-GB" sz="1800" dirty="0"/>
              <a:t>Current Progress</a:t>
            </a:r>
          </a:p>
          <a:p>
            <a:r>
              <a:rPr lang="en-GB" sz="2000" dirty="0"/>
              <a:t>Conclusion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7D34C-C5F6-4E67-8786-244B855CE6FA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Helium Enrichment HBM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A1907-A47A-46AF-AAE1-6C871EA102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72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AD43-D8B1-435C-963A-8E4E6BFB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The Unknown Quantity?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9D34-1471-4016-B263-156E70DBB2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He is second most abundant element</a:t>
            </a:r>
          </a:p>
          <a:p>
            <a:r>
              <a:rPr lang="en-GB" sz="2000" dirty="0"/>
              <a:t>No existing laws to describe (spread of) enrichment in stars</a:t>
            </a:r>
          </a:p>
          <a:p>
            <a:r>
              <a:rPr lang="en-GB" sz="2000" dirty="0"/>
              <a:t>Cannot be measured via traditional optical means</a:t>
            </a:r>
          </a:p>
          <a:p>
            <a:r>
              <a:rPr lang="en-GB" sz="2000" dirty="0"/>
              <a:t>Techniques using asteroseismology offer a new tool to investigate abundance</a:t>
            </a:r>
          </a:p>
          <a:p>
            <a:endParaRPr lang="en-GB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7D34C-C5F6-4E67-8786-244B855CE6FA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43E818-70F6-43F8-9A8D-C2A9F38E9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41" y="1928619"/>
            <a:ext cx="4396857" cy="2998238"/>
          </a:xfrm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2C61F9-68AB-4FD9-B321-D93EF7F50D74}"/>
              </a:ext>
            </a:extLst>
          </p:cNvPr>
          <p:cNvSpPr txBox="1"/>
          <p:nvPr/>
        </p:nvSpPr>
        <p:spPr>
          <a:xfrm>
            <a:off x="6938341" y="4926857"/>
            <a:ext cx="43968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Artists’ Impression of a protoplanetary disk – Credit: The Universe Today, https://www.universetoday.com/38118/how-was-the-solar-system-formed/</a:t>
            </a:r>
          </a:p>
        </p:txBody>
      </p:sp>
    </p:spTree>
    <p:extLst>
      <p:ext uri="{BB962C8B-B14F-4D97-AF65-F5344CB8AC3E}">
        <p14:creationId xmlns:p14="http://schemas.microsoft.com/office/powerpoint/2010/main" val="129195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Asteroseismology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4159-2F69-4F5A-9A3C-4286172B0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Stars are oscillators containing trapped sound</a:t>
            </a:r>
          </a:p>
          <a:p>
            <a:r>
              <a:rPr lang="en-GB" sz="2000" dirty="0"/>
              <a:t>Measured using doppler shift or brightness change (photometry)</a:t>
            </a:r>
          </a:p>
          <a:p>
            <a:r>
              <a:rPr lang="en-GB" sz="2000" dirty="0"/>
              <a:t>Main types of oscillations:</a:t>
            </a:r>
          </a:p>
          <a:p>
            <a:pPr lvl="1"/>
            <a:r>
              <a:rPr lang="en-GB" sz="1600" dirty="0"/>
              <a:t>Pressure Waves (p-mode)</a:t>
            </a:r>
          </a:p>
          <a:p>
            <a:pPr lvl="1"/>
            <a:r>
              <a:rPr lang="en-GB" sz="1600" dirty="0"/>
              <a:t>Gravity Waves (g-mode)</a:t>
            </a:r>
          </a:p>
          <a:p>
            <a:pPr lvl="1"/>
            <a:r>
              <a:rPr lang="en-GB" sz="1600" dirty="0"/>
              <a:t>Mixed Modes</a:t>
            </a:r>
            <a:endParaRPr lang="en-GB" sz="2000" dirty="0"/>
          </a:p>
          <a:p>
            <a:r>
              <a:rPr lang="en-GB" sz="2000" dirty="0"/>
              <a:t>Applicable to solar-like stars (includes Red Giants)</a:t>
            </a:r>
          </a:p>
          <a:p>
            <a:r>
              <a:rPr lang="en-GB" sz="2000" dirty="0"/>
              <a:t>Probes interior properties of stars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F700C-31D3-4694-A94D-24532082A954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146ACCB-03DA-4208-A37E-604E0E7F8A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18" y="0"/>
            <a:ext cx="4351338" cy="4351338"/>
          </a:xfrm>
          <a:prstGeom prst="ellipse">
            <a:avLst/>
          </a:prstGeom>
          <a:ln>
            <a:noFill/>
          </a:ln>
          <a:effectLst>
            <a:softEdge rad="10668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03C078-E570-4E9F-918F-CB5663394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770" y="2726286"/>
            <a:ext cx="3807229" cy="38072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C1D9DF-84FE-4732-BDFB-49879AF41278}"/>
              </a:ext>
            </a:extLst>
          </p:cNvPr>
          <p:cNvSpPr txBox="1"/>
          <p:nvPr/>
        </p:nvSpPr>
        <p:spPr>
          <a:xfrm>
            <a:off x="7623185" y="6092765"/>
            <a:ext cx="2776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Interiors of a Main Sequence and RGB star – Credit: Diego </a:t>
            </a:r>
            <a:r>
              <a:rPr lang="en-GB" sz="1100" i="1" dirty="0" err="1"/>
              <a:t>Bossini</a:t>
            </a:r>
            <a:endParaRPr lang="en-GB" sz="1100" i="1" dirty="0"/>
          </a:p>
        </p:txBody>
      </p:sp>
    </p:spTree>
    <p:extLst>
      <p:ext uri="{BB962C8B-B14F-4D97-AF65-F5344CB8AC3E}">
        <p14:creationId xmlns:p14="http://schemas.microsoft.com/office/powerpoint/2010/main" val="17059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AC34-0CDC-4248-BC2F-CABEADE69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Asteroseismology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140987-6548-4AAB-89D0-E1B350674D74}"/>
              </a:ext>
            </a:extLst>
          </p:cNvPr>
          <p:cNvGrpSpPr/>
          <p:nvPr/>
        </p:nvGrpSpPr>
        <p:grpSpPr>
          <a:xfrm>
            <a:off x="1600712" y="2808004"/>
            <a:ext cx="3407872" cy="3707954"/>
            <a:chOff x="3714750" y="1047750"/>
            <a:chExt cx="3407872" cy="37079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906E5E-7D21-4984-A289-7A49AB34C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50" y="1047750"/>
              <a:ext cx="3407872" cy="34078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C219BB-CC9A-4D6C-8B46-A78CA6385432}"/>
                </a:ext>
              </a:extLst>
            </p:cNvPr>
            <p:cNvSpPr txBox="1"/>
            <p:nvPr/>
          </p:nvSpPr>
          <p:spPr>
            <a:xfrm>
              <a:off x="4073836" y="4178623"/>
              <a:ext cx="268969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i="1" dirty="0"/>
                <a:t>Propagation of different pressure modes – Credit: http://soi.stanford.edu/press/agu05-98/background.html</a:t>
              </a:r>
            </a:p>
          </p:txBody>
        </p:sp>
      </p:grp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5562B9EF-D258-421C-9EC2-AB2FB4DD5D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51" y="2901186"/>
            <a:ext cx="3212137" cy="3212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EB65C1-DF4C-45A6-9A70-1A1FE1C4A178}"/>
              </a:ext>
            </a:extLst>
          </p:cNvPr>
          <p:cNvSpPr txBox="1"/>
          <p:nvPr/>
        </p:nvSpPr>
        <p:spPr>
          <a:xfrm>
            <a:off x="7597020" y="5907681"/>
            <a:ext cx="27763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/>
              <a:t>Oscillations of a high order pressure mode – Credit: http://soi.stanford.edu/results/heliowhat.html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9559C2-7D15-4AA3-909B-41A76BFD8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599391" cy="1325563"/>
          </a:xfrm>
        </p:spPr>
        <p:txBody>
          <a:bodyPr>
            <a:normAutofit/>
          </a:bodyPr>
          <a:lstStyle/>
          <a:p>
            <a:r>
              <a:rPr lang="en-GB" sz="2000" dirty="0"/>
              <a:t>Waves provide information on the regions they pass through</a:t>
            </a:r>
          </a:p>
          <a:p>
            <a:endParaRPr lang="en-GB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0636FA-B813-47E3-A21F-48D1AF2529BC}"/>
              </a:ext>
            </a:extLst>
          </p:cNvPr>
          <p:cNvSpPr txBox="1">
            <a:spLocks/>
          </p:cNvSpPr>
          <p:nvPr/>
        </p:nvSpPr>
        <p:spPr>
          <a:xfrm>
            <a:off x="6472609" y="1825624"/>
            <a:ext cx="4599391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GB" sz="2000" dirty="0"/>
              <a:t>Sensitivity to local environment influenced by wave node/antinodes</a:t>
            </a:r>
          </a:p>
          <a:p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999BB-CA16-4AAC-913A-3BC12ACA3E29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</p:spTree>
    <p:extLst>
      <p:ext uri="{BB962C8B-B14F-4D97-AF65-F5344CB8AC3E}">
        <p14:creationId xmlns:p14="http://schemas.microsoft.com/office/powerpoint/2010/main" val="391974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770E38-CFEF-45B4-90A9-0EB4A7E7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Asteroseismology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B7281B-2ECB-43E5-82E9-C5980B2FB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16" y="1597647"/>
            <a:ext cx="4967882" cy="3307988"/>
          </a:xfrm>
          <a:effectLst>
            <a:softEdge rad="127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827D4-61B1-421E-BC16-60FC5408F311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0A1565-14A6-48D4-B225-D2277A5AADCD}"/>
              </a:ext>
            </a:extLst>
          </p:cNvPr>
          <p:cNvGrpSpPr/>
          <p:nvPr/>
        </p:nvGrpSpPr>
        <p:grpSpPr>
          <a:xfrm>
            <a:off x="838200" y="1597646"/>
            <a:ext cx="4600286" cy="3528696"/>
            <a:chOff x="838200" y="1597646"/>
            <a:chExt cx="4600286" cy="35286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784B7B-3766-44DC-9554-2BBD100BF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597646"/>
              <a:ext cx="4600286" cy="327478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19E731-A15B-42AC-9ECE-29A1854E1EA1}"/>
                </a:ext>
              </a:extLst>
            </p:cNvPr>
            <p:cNvSpPr txBox="1"/>
            <p:nvPr/>
          </p:nvSpPr>
          <p:spPr>
            <a:xfrm>
              <a:off x="838200" y="4872426"/>
              <a:ext cx="46002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i="1" dirty="0"/>
                <a:t>Power frequency spectrum for the star 16 </a:t>
              </a:r>
              <a:r>
                <a:rPr lang="en-GB" sz="1050" i="1" dirty="0" err="1"/>
                <a:t>Cygni</a:t>
              </a:r>
              <a:r>
                <a:rPr lang="en-GB" sz="1050" i="1" dirty="0"/>
                <a:t> A– Credit: Bill Chaplin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98C0C9-8362-4720-A2D1-B81B6C3679C0}"/>
              </a:ext>
            </a:extLst>
          </p:cNvPr>
          <p:cNvSpPr txBox="1"/>
          <p:nvPr/>
        </p:nvSpPr>
        <p:spPr>
          <a:xfrm>
            <a:off x="6753515" y="4905635"/>
            <a:ext cx="49678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 err="1"/>
              <a:t>Échelle</a:t>
            </a:r>
            <a:r>
              <a:rPr lang="en-GB" sz="1050" i="1" dirty="0"/>
              <a:t> diagram for the Sun, own work</a:t>
            </a:r>
          </a:p>
        </p:txBody>
      </p:sp>
    </p:spTree>
    <p:extLst>
      <p:ext uri="{BB962C8B-B14F-4D97-AF65-F5344CB8AC3E}">
        <p14:creationId xmlns:p14="http://schemas.microsoft.com/office/powerpoint/2010/main" val="10017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100C46-B14E-4F9E-844C-1044945D2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57" y="3274953"/>
            <a:ext cx="4217541" cy="2902010"/>
          </a:xfrm>
          <a:effectLst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The Helium Glitch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4159-2F69-4F5A-9A3C-4286172B0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Change in adiabatic exponent (</a:t>
            </a:r>
            <a:r>
              <a:rPr lang="el-GR" sz="2000" dirty="0"/>
              <a:t>γ</a:t>
            </a:r>
            <a:r>
              <a:rPr lang="en-GB" sz="2000" baseline="-25000" dirty="0"/>
              <a:t>1</a:t>
            </a:r>
            <a:r>
              <a:rPr lang="en-GB" sz="2000" dirty="0"/>
              <a:t>) 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→ </a:t>
            </a:r>
            <a:r>
              <a:rPr lang="en-GB" sz="2000" dirty="0"/>
              <a:t>sound speed (c</a:t>
            </a:r>
            <a:r>
              <a:rPr lang="en-GB" sz="2000" baseline="-25000" dirty="0"/>
              <a:t>s</a:t>
            </a:r>
            <a:r>
              <a:rPr lang="en-GB" sz="2000" dirty="0"/>
              <a:t>) </a:t>
            </a:r>
            <a:r>
              <a:rPr lang="en-GB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→ </a:t>
            </a:r>
            <a:r>
              <a:rPr lang="en-GB" sz="2000" dirty="0"/>
              <a:t>properties of certain modes</a:t>
            </a:r>
            <a:endParaRPr lang="en-GB" sz="2000" baseline="-25000" dirty="0"/>
          </a:p>
          <a:p>
            <a:r>
              <a:rPr lang="en-GB" sz="2000" dirty="0"/>
              <a:t>Occurs in two regions:</a:t>
            </a:r>
          </a:p>
          <a:p>
            <a:pPr lvl="1"/>
            <a:r>
              <a:rPr lang="en-GB" sz="1600" dirty="0"/>
              <a:t>Helium II ionisation </a:t>
            </a:r>
          </a:p>
          <a:p>
            <a:pPr lvl="1"/>
            <a:r>
              <a:rPr lang="en-GB" sz="1600" dirty="0"/>
              <a:t>Base of convective zone (BCZ)</a:t>
            </a:r>
          </a:p>
          <a:p>
            <a:r>
              <a:rPr lang="en-GB" sz="2000" dirty="0"/>
              <a:t>Decaying oscillatory form – higher radial modes become desensitised to glitch</a:t>
            </a:r>
            <a:endParaRPr lang="en-GB" sz="1600" dirty="0"/>
          </a:p>
          <a:p>
            <a:r>
              <a:rPr lang="en-GB" sz="2000" dirty="0"/>
              <a:t>Provides constraint on the type of stars used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F700C-31D3-4694-A94D-24532082A954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17844-B2EE-44B4-BE72-BEAA13AB2027}"/>
              </a:ext>
            </a:extLst>
          </p:cNvPr>
          <p:cNvSpPr txBox="1"/>
          <p:nvPr/>
        </p:nvSpPr>
        <p:spPr>
          <a:xfrm>
            <a:off x="7136259" y="6176963"/>
            <a:ext cx="42175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/>
              <a:t>Recorded Helium glitch for a RGB star using l=0 modes. Credit: </a:t>
            </a:r>
            <a:r>
              <a:rPr lang="en-GB" sz="1050" i="1" dirty="0" err="1"/>
              <a:t>A.M.Broomhall</a:t>
            </a:r>
            <a:r>
              <a:rPr lang="en-GB" sz="1050" i="1" dirty="0"/>
              <a:t> et al. (2013)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AD754-9910-4048-ABAA-34D9E180E3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5" b="50929"/>
          <a:stretch/>
        </p:blipFill>
        <p:spPr>
          <a:xfrm>
            <a:off x="7136258" y="672902"/>
            <a:ext cx="4217541" cy="188954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905F1C-785C-4266-A533-81129920B384}"/>
              </a:ext>
            </a:extLst>
          </p:cNvPr>
          <p:cNvSpPr txBox="1"/>
          <p:nvPr/>
        </p:nvSpPr>
        <p:spPr>
          <a:xfrm>
            <a:off x="7136259" y="2562448"/>
            <a:ext cx="4071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/>
              <a:t>Value of adiabatic exponent </a:t>
            </a:r>
            <a:r>
              <a:rPr lang="el-GR" sz="1050" i="1" dirty="0"/>
              <a:t>γ1</a:t>
            </a:r>
            <a:r>
              <a:rPr lang="en-GB" sz="1050" i="1" dirty="0"/>
              <a:t> with varying acoustic depth within a RGB star. Credit: </a:t>
            </a:r>
            <a:r>
              <a:rPr lang="it-IT" sz="1050" i="1" dirty="0"/>
              <a:t>A. Miglio et al. (2010)</a:t>
            </a:r>
            <a:endParaRPr lang="en-GB" sz="1050" i="1" dirty="0"/>
          </a:p>
        </p:txBody>
      </p:sp>
    </p:spTree>
    <p:extLst>
      <p:ext uri="{BB962C8B-B14F-4D97-AF65-F5344CB8AC3E}">
        <p14:creationId xmlns:p14="http://schemas.microsoft.com/office/powerpoint/2010/main" val="249513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48D8A8-16EB-44A3-BFE6-1A4ADC0F43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91" y="3565844"/>
            <a:ext cx="3562609" cy="23750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4159-2F69-4F5A-9A3C-4286172B0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Kepler Telescope</a:t>
            </a:r>
          </a:p>
          <a:p>
            <a:r>
              <a:rPr lang="en-GB" sz="2000" dirty="0"/>
              <a:t>Launched 2009</a:t>
            </a:r>
          </a:p>
          <a:p>
            <a:r>
              <a:rPr lang="en-GB" sz="2000" dirty="0"/>
              <a:t>Repurposed K2 mission 2014</a:t>
            </a:r>
          </a:p>
          <a:p>
            <a:r>
              <a:rPr lang="en-GB" sz="2000" dirty="0"/>
              <a:t>Planet-finding telescope</a:t>
            </a:r>
          </a:p>
          <a:p>
            <a:r>
              <a:rPr lang="en-GB" sz="2000" dirty="0"/>
              <a:t>Operational until last year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1000 RGB stars available for use</a:t>
            </a:r>
          </a:p>
          <a:p>
            <a:r>
              <a:rPr lang="en-GB" sz="2000" dirty="0"/>
              <a:t>Stars approx. 1-1.5 solar masses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B96E-2AFB-4D67-9C46-7F6C0C46F6BD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30934D-014F-4CEC-AFC7-50A9BF4449A6}"/>
              </a:ext>
            </a:extLst>
          </p:cNvPr>
          <p:cNvGrpSpPr/>
          <p:nvPr/>
        </p:nvGrpSpPr>
        <p:grpSpPr>
          <a:xfrm>
            <a:off x="7514685" y="672902"/>
            <a:ext cx="3557315" cy="2849450"/>
            <a:chOff x="7913715" y="672902"/>
            <a:chExt cx="3557315" cy="28494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C7B60B-53BD-4E57-98AD-0D9BBD6F9202}"/>
                </a:ext>
              </a:extLst>
            </p:cNvPr>
            <p:cNvSpPr txBox="1"/>
            <p:nvPr/>
          </p:nvSpPr>
          <p:spPr>
            <a:xfrm>
              <a:off x="7913715" y="3106854"/>
              <a:ext cx="355731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i="1" dirty="0"/>
                <a:t>Kepler </a:t>
              </a:r>
              <a:r>
                <a:rPr lang="en-GB" sz="1050" i="1" dirty="0" err="1"/>
                <a:t>lightcurve</a:t>
              </a:r>
              <a:r>
                <a:rPr lang="en-GB" sz="1050" i="1" dirty="0"/>
                <a:t> of the main-sequence star 16 </a:t>
              </a:r>
              <a:r>
                <a:rPr lang="en-GB" sz="1050" i="1" dirty="0" err="1"/>
                <a:t>Cyg</a:t>
              </a:r>
              <a:r>
                <a:rPr lang="en-GB" sz="1050" i="1" dirty="0"/>
                <a:t> A- Credit: Bill Chaplin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0C981F-9237-4184-B4F1-3229AD78B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3715" y="672902"/>
              <a:ext cx="3557315" cy="2433952"/>
            </a:xfrm>
            <a:prstGeom prst="rect">
              <a:avLst/>
            </a:prstGeom>
            <a:effectLst>
              <a:softEdge rad="12700"/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D223DF-4ACD-4C0A-A6C6-6ADDAD0C4439}"/>
              </a:ext>
            </a:extLst>
          </p:cNvPr>
          <p:cNvSpPr txBox="1"/>
          <p:nvPr/>
        </p:nvSpPr>
        <p:spPr>
          <a:xfrm>
            <a:off x="7509391" y="5940916"/>
            <a:ext cx="356260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/>
              <a:t>Artist’s Impression of Kepler - Credit: https://www.newswise.com/articles/kepler-spacecraft-helps-astronomers-find-tiny-planet-beyond-our-solar-system</a:t>
            </a:r>
          </a:p>
        </p:txBody>
      </p:sp>
    </p:spTree>
    <p:extLst>
      <p:ext uri="{BB962C8B-B14F-4D97-AF65-F5344CB8AC3E}">
        <p14:creationId xmlns:p14="http://schemas.microsoft.com/office/powerpoint/2010/main" val="15878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A350F7-D7CE-4D84-AA09-897931CD3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83" y="1418301"/>
            <a:ext cx="2661067" cy="4351338"/>
          </a:xfrm>
          <a:effectLst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466F5-79FB-45FE-AE38-B030E596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Analysing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4159-2F69-4F5A-9A3C-4286172B0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Using Hierarchical Bayesian Models (HBM)</a:t>
            </a:r>
          </a:p>
          <a:p>
            <a:r>
              <a:rPr lang="en-GB" sz="2000" dirty="0"/>
              <a:t>Leverage population statistics to reduce uncertainties</a:t>
            </a:r>
          </a:p>
          <a:p>
            <a:r>
              <a:rPr lang="en-GB" sz="2000" dirty="0"/>
              <a:t>Computationally advantageous for numerous variables</a:t>
            </a:r>
          </a:p>
          <a:p>
            <a:r>
              <a:rPr lang="en-GB" sz="2000" dirty="0"/>
              <a:t>Implemented using ‘Stan’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09A3-E9E4-4B75-9662-2C77F81BEB2B}"/>
              </a:ext>
            </a:extLst>
          </p:cNvPr>
          <p:cNvSpPr txBox="1"/>
          <p:nvPr/>
        </p:nvSpPr>
        <p:spPr>
          <a:xfrm>
            <a:off x="9608975" y="127194"/>
            <a:ext cx="243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Helium Enrichment HBM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581360-43B6-4131-98F4-ED3C7C6CEB94}"/>
              </a:ext>
            </a:extLst>
          </p:cNvPr>
          <p:cNvSpPr txBox="1"/>
          <p:nvPr/>
        </p:nvSpPr>
        <p:spPr>
          <a:xfrm>
            <a:off x="7896983" y="5769639"/>
            <a:ext cx="2661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1" dirty="0"/>
              <a:t>Cyclic Diagram as an extremely simplified representation of our model. Own work.</a:t>
            </a:r>
          </a:p>
        </p:txBody>
      </p:sp>
    </p:spTree>
    <p:extLst>
      <p:ext uri="{BB962C8B-B14F-4D97-AF65-F5344CB8AC3E}">
        <p14:creationId xmlns:p14="http://schemas.microsoft.com/office/powerpoint/2010/main" val="258532841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8097</TotalTime>
  <Words>919</Words>
  <Application>Microsoft Office PowerPoint</Application>
  <PresentationFormat>Widescreen</PresentationFormat>
  <Paragraphs>164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Corbel</vt:lpstr>
      <vt:lpstr>Depth</vt:lpstr>
      <vt:lpstr>Bayesian Hierarchical Modelling of  Helium Signatures in  Red Giant Stars</vt:lpstr>
      <vt:lpstr>Introduction</vt:lpstr>
      <vt:lpstr>The Unknown Quantity? </vt:lpstr>
      <vt:lpstr>Asteroseismology</vt:lpstr>
      <vt:lpstr>Asteroseismology</vt:lpstr>
      <vt:lpstr>Asteroseismology</vt:lpstr>
      <vt:lpstr>The Helium Glitch</vt:lpstr>
      <vt:lpstr>Data Source</vt:lpstr>
      <vt:lpstr>Analysing Data</vt:lpstr>
      <vt:lpstr>Modelling the Sun</vt:lpstr>
      <vt:lpstr>Current Progress</vt:lpstr>
      <vt:lpstr>Current Progress</vt:lpstr>
      <vt:lpstr>Aims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in the Loop</dc:title>
  <dc:creator>Daniel</dc:creator>
  <cp:lastModifiedBy>Daniel</cp:lastModifiedBy>
  <cp:revision>60</cp:revision>
  <dcterms:created xsi:type="dcterms:W3CDTF">2018-12-02T12:55:49Z</dcterms:created>
  <dcterms:modified xsi:type="dcterms:W3CDTF">2019-01-25T14:02:34Z</dcterms:modified>
</cp:coreProperties>
</file>